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77" r:id="rId2"/>
    <p:sldId id="302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7" r:id="rId11"/>
    <p:sldId id="286" r:id="rId12"/>
    <p:sldId id="285" r:id="rId13"/>
    <p:sldId id="288" r:id="rId14"/>
    <p:sldId id="289" r:id="rId15"/>
    <p:sldId id="291" r:id="rId16"/>
    <p:sldId id="292" r:id="rId17"/>
    <p:sldId id="293" r:id="rId18"/>
    <p:sldId id="296" r:id="rId19"/>
    <p:sldId id="297" r:id="rId20"/>
    <p:sldId id="298" r:id="rId21"/>
    <p:sldId id="295" r:id="rId22"/>
    <p:sldId id="299" r:id="rId23"/>
    <p:sldId id="301" r:id="rId24"/>
    <p:sldId id="300" r:id="rId25"/>
    <p:sldId id="273" r:id="rId26"/>
    <p:sldId id="257" r:id="rId27"/>
    <p:sldId id="266" r:id="rId28"/>
    <p:sldId id="275" r:id="rId29"/>
    <p:sldId id="263" r:id="rId30"/>
    <p:sldId id="303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4" autoAdjust="0"/>
    <p:restoredTop sz="94660"/>
  </p:normalViewPr>
  <p:slideViewPr>
    <p:cSldViewPr snapToGrid="0" snapToObjects="1">
      <p:cViewPr varScale="1">
        <p:scale>
          <a:sx n="57" d="100"/>
          <a:sy n="57" d="100"/>
        </p:scale>
        <p:origin x="1504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31624-DB16-744D-9CA3-16F6585D699E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1D44D-9270-0D4B-B97C-6DBA7C01D5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44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A6C69-7F57-A4C8-0A82-2052E77EE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2D8441-9739-E067-CF1B-A23047DD38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D95C67-63B4-347C-03BC-E89C9F9471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f(xi) = Sum of similarities.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62F17-43E8-9AE1-83BC-D13E9F4C65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1D44D-9270-0D4B-B97C-6DBA7C01D54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83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types of dead ants – green</a:t>
            </a:r>
            <a:r>
              <a:rPr lang="en-US" baseline="0" dirty="0"/>
              <a:t> and blue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1D44D-9270-0D4B-B97C-6DBA7C01D54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cell an ant can</a:t>
            </a:r>
            <a:r>
              <a:rPr lang="en-US" baseline="0" dirty="0"/>
              <a:t> walk to should only not contain another ant, but can of course contain data points -- that’s how the ant sorts them out, by picking-up or dropping the data point in the cell where it is standing.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1D44D-9270-0D4B-B97C-6DBA7C01D54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B25F-425F-2344-B9E2-D7F6683DF5AD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48D5-C99D-4F4F-BEBE-5E8A897150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B25F-425F-2344-B9E2-D7F6683DF5AD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48D5-C99D-4F4F-BEBE-5E8A897150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B25F-425F-2344-B9E2-D7F6683DF5AD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48D5-C99D-4F4F-BEBE-5E8A897150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B25F-425F-2344-B9E2-D7F6683DF5AD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48D5-C99D-4F4F-BEBE-5E8A897150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B25F-425F-2344-B9E2-D7F6683DF5AD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48D5-C99D-4F4F-BEBE-5E8A897150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B25F-425F-2344-B9E2-D7F6683DF5AD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48D5-C99D-4F4F-BEBE-5E8A897150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B25F-425F-2344-B9E2-D7F6683DF5AD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48D5-C99D-4F4F-BEBE-5E8A897150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B25F-425F-2344-B9E2-D7F6683DF5AD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48D5-C99D-4F4F-BEBE-5E8A897150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B25F-425F-2344-B9E2-D7F6683DF5AD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48D5-C99D-4F4F-BEBE-5E8A897150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B25F-425F-2344-B9E2-D7F6683DF5AD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48D5-C99D-4F4F-BEBE-5E8A897150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B25F-425F-2344-B9E2-D7F6683DF5AD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48D5-C99D-4F4F-BEBE-5E8A897150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BB25F-425F-2344-B9E2-D7F6683DF5AD}" type="datetimeFigureOut">
              <a:rPr lang="en-US" smtClean="0"/>
              <a:pPr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448D5-C99D-4F4F-BEBE-5E8A8971505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0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48C799E9-34A8-7D88-6A30-8CD16930A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1" r="4" b="3"/>
          <a:stretch/>
        </p:blipFill>
        <p:spPr bwMode="auto">
          <a:xfrm>
            <a:off x="0" y="0"/>
            <a:ext cx="74959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B2541-49A6-77ED-623D-9596ADC84A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3821" y="208189"/>
            <a:ext cx="2584324" cy="3692028"/>
          </a:xfrm>
          <a:noFill/>
        </p:spPr>
        <p:txBody>
          <a:bodyPr>
            <a:normAutofit/>
          </a:bodyPr>
          <a:lstStyle/>
          <a:p>
            <a:r>
              <a:rPr lang="en-US" sz="4500" dirty="0"/>
              <a:t>Ant Clustering Algorithm</a:t>
            </a:r>
            <a:br>
              <a:rPr lang="en-US" sz="4500" dirty="0"/>
            </a:br>
            <a:endParaRPr lang="en-US" sz="45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737C86-6233-5081-94D7-F6AF8A78F8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3821" y="4538547"/>
            <a:ext cx="2584324" cy="2111264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</a:rPr>
              <a:t>Presented by: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Kiet Ngo Tuan 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Emad Abed </a:t>
            </a: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April 2025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39F981A-F783-21B8-E045-AB8425ACB5CF}"/>
              </a:ext>
            </a:extLst>
          </p:cNvPr>
          <p:cNvSpPr txBox="1">
            <a:spLocks/>
          </p:cNvSpPr>
          <p:nvPr/>
        </p:nvSpPr>
        <p:spPr>
          <a:xfrm>
            <a:off x="6203821" y="3261652"/>
            <a:ext cx="2584324" cy="148531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</a:rPr>
              <a:t>Instructor: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Dr. Luis Rocha</a:t>
            </a:r>
          </a:p>
        </p:txBody>
      </p:sp>
    </p:spTree>
    <p:extLst>
      <p:ext uri="{BB962C8B-B14F-4D97-AF65-F5344CB8AC3E}">
        <p14:creationId xmlns:p14="http://schemas.microsoft.com/office/powerpoint/2010/main" val="1458754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D7837-731B-317A-15FC-1C68E1D3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Projecting Attribute Vectors into 2D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0A2CB-134B-53AC-0648-360514581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Ants don't live in multi-dimensional space. They move around on a </a:t>
            </a:r>
            <a:r>
              <a:rPr lang="en-US" b="1" dirty="0"/>
              <a:t>2D grid</a:t>
            </a:r>
            <a:r>
              <a:rPr lang="en-US" dirty="0"/>
              <a:t> (like a chessboard).</a:t>
            </a:r>
          </a:p>
          <a:p>
            <a:pPr algn="just"/>
            <a:r>
              <a:rPr lang="en-US" dirty="0"/>
              <a:t>So, we </a:t>
            </a:r>
            <a:r>
              <a:rPr lang="en-US" b="1" dirty="0"/>
              <a:t>map each object</a:t>
            </a:r>
            <a:r>
              <a:rPr lang="en-US" dirty="0"/>
              <a:t> from its feature vector to a location on the 2D grid where the simulation happens. This doesn’t change the object's attributes, just its location in the virtual ant world.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554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DB1D8-43BD-0DA2-D57B-7F0C5249B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73D23EC-EC13-8066-F3B8-45CF2A53E6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7441170"/>
              </p:ext>
            </p:extLst>
          </p:nvPr>
        </p:nvGraphicFramePr>
        <p:xfrm>
          <a:off x="421922" y="153448"/>
          <a:ext cx="3247143" cy="277480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82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23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4936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2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3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936"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4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4936"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5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1A99CEF-0C3A-54AA-709B-95E79CD867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1642804"/>
              </p:ext>
            </p:extLst>
          </p:nvPr>
        </p:nvGraphicFramePr>
        <p:xfrm>
          <a:off x="4695480" y="647400"/>
          <a:ext cx="2801412" cy="1686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81100" imgH="711200" progId="Equation.3">
                  <p:embed/>
                </p:oleObj>
              </mc:Choice>
              <mc:Fallback>
                <p:oleObj name="Equation" r:id="rId2" imgW="1181100" imgH="7112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5480" y="647400"/>
                        <a:ext cx="2801412" cy="16868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F5C7A3A5-DA99-3A94-8F72-E4F3665CA2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6994415"/>
              </p:ext>
            </p:extLst>
          </p:nvPr>
        </p:nvGraphicFramePr>
        <p:xfrm>
          <a:off x="415562" y="3369281"/>
          <a:ext cx="3247143" cy="277480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82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23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4936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[2,1]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936"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[4,1]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[3,6]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4936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[5,4]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6627" name="Object 3">
            <a:extLst>
              <a:ext uri="{FF2B5EF4-FFF2-40B4-BE49-F238E27FC236}">
                <a16:creationId xmlns:a16="http://schemas.microsoft.com/office/drawing/2014/main" id="{4CB83B3F-5718-0323-90E4-ABE4732031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6577356"/>
              </p:ext>
            </p:extLst>
          </p:nvPr>
        </p:nvGraphicFramePr>
        <p:xfrm>
          <a:off x="3848100" y="3734652"/>
          <a:ext cx="5038725" cy="165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59000" imgH="711200" progId="Equation.3">
                  <p:embed/>
                </p:oleObj>
              </mc:Choice>
              <mc:Fallback>
                <p:oleObj name="Equation" r:id="rId4" imgW="2159000" imgH="711200" progId="Equation.3">
                  <p:embed/>
                  <p:pic>
                    <p:nvPicPr>
                      <p:cNvPr id="266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8100" y="3734652"/>
                        <a:ext cx="5038725" cy="1658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C9A3ECBA-6DCB-592C-B9BF-C4B3543D8F74}"/>
              </a:ext>
            </a:extLst>
          </p:cNvPr>
          <p:cNvSpPr/>
          <p:nvPr/>
        </p:nvSpPr>
        <p:spPr>
          <a:xfrm>
            <a:off x="415562" y="153448"/>
            <a:ext cx="3247143" cy="2774808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8393CA-C82B-35FC-B2D2-AC09ED6592E1}"/>
              </a:ext>
            </a:extLst>
          </p:cNvPr>
          <p:cNvSpPr/>
          <p:nvPr/>
        </p:nvSpPr>
        <p:spPr>
          <a:xfrm>
            <a:off x="415562" y="3369281"/>
            <a:ext cx="3247143" cy="2774808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2E898C-0E2F-67D8-DDF6-6C831B22CB89}"/>
              </a:ext>
            </a:extLst>
          </p:cNvPr>
          <p:cNvSpPr txBox="1"/>
          <p:nvPr/>
        </p:nvSpPr>
        <p:spPr>
          <a:xfrm>
            <a:off x="4348976" y="6247438"/>
            <a:ext cx="45378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Squares could be 3 by 3, 5 by 5 </a:t>
            </a:r>
            <a:r>
              <a:rPr lang="en-US" b="1" dirty="0" err="1"/>
              <a:t>etc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4809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17EC1-A83E-1D08-7329-08EF90C1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84"/>
            <a:ext cx="8229600" cy="1143000"/>
          </a:xfrm>
        </p:spPr>
        <p:txBody>
          <a:bodyPr/>
          <a:lstStyle/>
          <a:p>
            <a:r>
              <a:rPr lang="en-US" dirty="0"/>
              <a:t>SOM Kohonen map</a:t>
            </a:r>
          </a:p>
        </p:txBody>
      </p:sp>
      <p:pic>
        <p:nvPicPr>
          <p:cNvPr id="2050" name="Picture 2" descr="Self Organizing Maps (SOM) in NetLogo">
            <a:extLst>
              <a:ext uri="{FF2B5EF4-FFF2-40B4-BE49-F238E27FC236}">
                <a16:creationId xmlns:a16="http://schemas.microsoft.com/office/drawing/2014/main" id="{76F49ACA-62EC-8118-9EDE-8925FD425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238947"/>
            <a:ext cx="62865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A62119-324D-1B47-8FB9-C808B150E991}"/>
              </a:ext>
            </a:extLst>
          </p:cNvPr>
          <p:cNvSpPr txBox="1"/>
          <p:nvPr/>
        </p:nvSpPr>
        <p:spPr>
          <a:xfrm>
            <a:off x="680224" y="5471342"/>
            <a:ext cx="80065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b="1" dirty="0"/>
              <a:t>Pick a random data point.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b="1" dirty="0"/>
              <a:t>Find the Best Matching Unit (BMU) — the neuron whose weight vector is closest to the data point.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b="1" dirty="0"/>
              <a:t>Update the BMU and its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neighbors</a:t>
            </a:r>
            <a:r>
              <a:rPr lang="en-US" b="1" dirty="0"/>
              <a:t> to become more like the data point.</a:t>
            </a:r>
          </a:p>
        </p:txBody>
      </p:sp>
    </p:spTree>
    <p:extLst>
      <p:ext uri="{BB962C8B-B14F-4D97-AF65-F5344CB8AC3E}">
        <p14:creationId xmlns:p14="http://schemas.microsoft.com/office/powerpoint/2010/main" val="4276399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SEM of ant holding a microchip">
            <a:extLst>
              <a:ext uri="{FF2B5EF4-FFF2-40B4-BE49-F238E27FC236}">
                <a16:creationId xmlns:a16="http://schemas.microsoft.com/office/drawing/2014/main" id="{B668E9E0-53E5-7EE5-4FAD-2586C6F39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3" r="5249" b="-1"/>
          <a:stretch/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CCD5FF-D718-A1C5-805A-7465B146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1302" y="351109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 dirty="0"/>
              <a:t>But what ants do is simpler…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44FC2-DDFB-8A31-AE94-0C1E13D75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1302" y="2415134"/>
            <a:ext cx="2866642" cy="374276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Two Simple rules: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7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Pick up objects if they look out of place.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Drop objects where similar ones are nearby.</a:t>
            </a:r>
          </a:p>
          <a:p>
            <a:endParaRPr lang="en-US" sz="1700" dirty="0"/>
          </a:p>
          <a:p>
            <a:pPr algn="just"/>
            <a:r>
              <a:rPr lang="en-US" sz="1700" dirty="0"/>
              <a:t>Each ant is like a tiny computer following simple rules — that’s what’s meant by a </a:t>
            </a:r>
            <a:r>
              <a:rPr lang="en-US" sz="1700" b="1" dirty="0"/>
              <a:t>cellular automaton</a:t>
            </a:r>
            <a:r>
              <a:rPr lang="en-US" sz="1700" dirty="0"/>
              <a:t>.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501255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1D00B-09E5-8722-2BFE-644C31350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</a:t>
            </a:r>
          </a:p>
        </p:txBody>
      </p:sp>
      <p:pic>
        <p:nvPicPr>
          <p:cNvPr id="4106" name="Picture 10" descr="Uploaded image">
            <a:extLst>
              <a:ext uri="{FF2B5EF4-FFF2-40B4-BE49-F238E27FC236}">
                <a16:creationId xmlns:a16="http://schemas.microsoft.com/office/drawing/2014/main" id="{AFBBF3A5-9E0E-0EE2-2186-114E7D34C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210" y="1287966"/>
            <a:ext cx="6679580" cy="445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4488EAC-DF8C-F1D3-CA6E-BB17CDCFB5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787811"/>
              </p:ext>
            </p:extLst>
          </p:nvPr>
        </p:nvGraphicFramePr>
        <p:xfrm>
          <a:off x="914400" y="6199878"/>
          <a:ext cx="8229600" cy="640080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2597495596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5809806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Does ACA need dimensionality reduction to work?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✅ Yes, it works in 2D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1827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DDDA426-94D3-62DC-2D4F-D70B4515A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124366"/>
              </p:ext>
            </p:extLst>
          </p:nvPr>
        </p:nvGraphicFramePr>
        <p:xfrm>
          <a:off x="914400" y="5559798"/>
          <a:ext cx="8229600" cy="640080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1794864928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622135122"/>
                    </a:ext>
                  </a:extLst>
                </a:gridCol>
              </a:tblGrid>
              <a:tr h="407324">
                <a:tc>
                  <a:txBody>
                    <a:bodyPr/>
                    <a:lstStyle/>
                    <a:p>
                      <a:r>
                        <a:rPr lang="en-US" dirty="0"/>
                        <a:t>Is ACA a dimensionality reduction algorithm?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❌ No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818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7478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F7203-F87C-5F5F-7523-4341CE6364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Applications of ACA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0C1591-13BE-81AD-CEE9-26D9BD4C3B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Where can we use this algorithm? </a:t>
            </a:r>
          </a:p>
        </p:txBody>
      </p:sp>
    </p:spTree>
    <p:extLst>
      <p:ext uri="{BB962C8B-B14F-4D97-AF65-F5344CB8AC3E}">
        <p14:creationId xmlns:p14="http://schemas.microsoft.com/office/powerpoint/2010/main" val="1509317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7A5C2-6DF8-664D-76E0-904001DBC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EDA (Exploratory Data Analysis)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F70DB-0949-071E-B72D-FB7B84290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en-US" b="1" dirty="0"/>
              <a:t>🔹 Step 1: Project High-Dimensional Data into 2D Grid</a:t>
            </a:r>
          </a:p>
          <a:p>
            <a:pPr algn="just"/>
            <a:r>
              <a:rPr lang="en-US" b="1" dirty="0"/>
              <a:t>Project</a:t>
            </a:r>
            <a:r>
              <a:rPr lang="en-US" dirty="0"/>
              <a:t> feature-rich data onto a 2D grid, so ants can walk around and manipulate it.</a:t>
            </a:r>
          </a:p>
          <a:p>
            <a:pPr algn="just">
              <a:buNone/>
            </a:pPr>
            <a:r>
              <a:rPr lang="en-US" b="1" dirty="0"/>
              <a:t>🔹 Step 2: Drop Random Objects on Grid</a:t>
            </a:r>
          </a:p>
          <a:p>
            <a:pPr algn="just"/>
            <a:r>
              <a:rPr lang="en-US" dirty="0"/>
              <a:t>The input data (e.g., documents, customer records, images) is </a:t>
            </a:r>
            <a:r>
              <a:rPr lang="en-US" b="1" dirty="0"/>
              <a:t>randomly scattered</a:t>
            </a:r>
            <a:r>
              <a:rPr lang="en-US" dirty="0"/>
              <a:t> on the grid.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623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24B7C-EE91-5AC6-24B2-31A9B66A8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3E2A3-4C50-5A6E-3317-60069C5E0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EDA (Exploratory Data Analysis)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29B23-24A9-DB8C-E66D-10BD529A4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b="1" dirty="0"/>
              <a:t>🔹 Step 3: Let Ants Roam and Cluster</a:t>
            </a:r>
          </a:p>
          <a:p>
            <a:pPr>
              <a:buNone/>
            </a:pPr>
            <a:r>
              <a:rPr lang="en-US" dirty="0"/>
              <a:t>Each ant: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Walks randomly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Picks up </a:t>
            </a:r>
            <a:r>
              <a:rPr lang="en-US" b="1" dirty="0"/>
              <a:t>isolated or out-of-place items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Drops them </a:t>
            </a:r>
            <a:r>
              <a:rPr lang="en-US" b="1" dirty="0"/>
              <a:t>near similar items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None/>
            </a:pPr>
            <a:r>
              <a:rPr lang="en-US" b="1" dirty="0"/>
              <a:t>🔹 Step 4: Visually Inspect the Grid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Analyze cluster shapes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Spot </a:t>
            </a:r>
            <a:r>
              <a:rPr lang="en-US" b="1" dirty="0"/>
              <a:t>outliers</a:t>
            </a:r>
            <a:r>
              <a:rPr lang="en-US" dirty="0"/>
              <a:t> or </a:t>
            </a:r>
            <a:r>
              <a:rPr lang="en-US" b="1" dirty="0"/>
              <a:t>transition zones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Interpret regions where ants placed similar items together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732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41072-9D11-57D7-A01B-290FE02F7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Implement the Algorithm?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708DD-E88A-9B73-8C0D-983460BCA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Let's check out the Notebook:</a:t>
            </a:r>
          </a:p>
          <a:p>
            <a:endParaRPr lang="en-US" dirty="0"/>
          </a:p>
          <a:p>
            <a:r>
              <a:rPr lang="en-US" dirty="0"/>
              <a:t>Play with the parameters: </a:t>
            </a:r>
          </a:p>
          <a:p>
            <a:r>
              <a:rPr lang="en-US" dirty="0"/>
              <a:t>Number of Ants </a:t>
            </a:r>
          </a:p>
          <a:p>
            <a:r>
              <a:rPr lang="en-US" dirty="0"/>
              <a:t>Number of Items </a:t>
            </a:r>
          </a:p>
          <a:p>
            <a:r>
              <a:rPr lang="en-US" dirty="0"/>
              <a:t>Size of the grid </a:t>
            </a:r>
          </a:p>
          <a:p>
            <a:r>
              <a:rPr lang="en-US" dirty="0"/>
              <a:t>Speed of Ants</a:t>
            </a:r>
          </a:p>
        </p:txBody>
      </p:sp>
    </p:spTree>
    <p:extLst>
      <p:ext uri="{BB962C8B-B14F-4D97-AF65-F5344CB8AC3E}">
        <p14:creationId xmlns:p14="http://schemas.microsoft.com/office/powerpoint/2010/main" val="2985770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6879B-97CE-8420-40E3-F6FD526A4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mathematical definitions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3A735B-6C84-74A4-E96C-57D145051D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i="1" kern="100" dirty="0">
                    <a:latin typeface="Aptos" panose="020B00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To calculate the local density of items near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  <m:r>
                      <a:rPr lang="en-US" b="0" i="1" kern="10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 </m:t>
                    </m:r>
                  </m:oMath>
                </a14:m>
                <a:endParaRPr lang="en-US" b="0" i="1" kern="100" dirty="0">
                  <a:effectLst/>
                  <a:latin typeface="Aptos" panose="020B00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i="1" kern="100" dirty="0">
                  <a:effectLst/>
                  <a:latin typeface="Aptos" panose="020B00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i="1" kern="100" dirty="0">
                    <a:latin typeface="Cambria Math" panose="0204050305040603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f(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i="1" kern="100" dirty="0">
                    <a:latin typeface="Cambria Math" panose="0204050305040603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):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∈</m:t>
                        </m:r>
                        <m:r>
                          <m:rPr>
                            <m:nor/>
                          </m:rPr>
                          <a:rPr lang="en-US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Neigh</m:t>
                        </m:r>
                        <m:d>
                          <m:dPr>
                            <m:ctrlPr>
                              <a:rPr lang="en-US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ctrlPr>
                              <a:rPr lang="en-US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𝑟</m:t>
                            </m:r>
                          </m:e>
                        </m:d>
                      </m:sub>
                      <m:sup/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  <m:r>
                              <a:rPr lang="en-US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𝑑</m:t>
                                </m:r>
                                <m:d>
                                  <m:dPr>
                                    <m:ctrlPr>
                                      <a:rPr lang="en-US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 kern="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kern="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 kern="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 kern="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kern="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 kern="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n-US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α</m:t>
                                </m:r>
                              </m:den>
                            </m:f>
                          </m:e>
                        </m:d>
                      </m:e>
                    </m:nary>
                  </m:oMath>
                </a14:m>
                <a:r>
                  <a:rPr lang="en-US" sz="18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54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if f&gt;0 </a:t>
                </a:r>
              </a:p>
              <a:p>
                <a:pPr marL="0" indent="0">
                  <a:buNone/>
                </a:pPr>
                <a:endParaRPr lang="en-US" sz="1800" kern="100" dirty="0"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72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0 </a:t>
                </a:r>
                <a:r>
                  <a:rPr lang="en-US" sz="7200" kern="100" dirty="0"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 Otherwise</a:t>
                </a:r>
                <a:endParaRPr lang="en-US" sz="72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3A735B-6C84-74A4-E96C-57D145051D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556" t="-1617"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6850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ientists sent ants into space. This is what they looked like. | Vox">
            <a:extLst>
              <a:ext uri="{FF2B5EF4-FFF2-40B4-BE49-F238E27FC236}">
                <a16:creationId xmlns:a16="http://schemas.microsoft.com/office/drawing/2014/main" id="{D1AAD0A9-41EE-8172-48D9-CF7EAA20EE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C6318D-DD90-E7D5-C793-246EB94CC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3059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can Ants inspire us to look at things in a simpler way? </a:t>
            </a:r>
          </a:p>
        </p:txBody>
      </p:sp>
    </p:spTree>
    <p:extLst>
      <p:ext uri="{BB962C8B-B14F-4D97-AF65-F5344CB8AC3E}">
        <p14:creationId xmlns:p14="http://schemas.microsoft.com/office/powerpoint/2010/main" val="1988206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83254-945F-351D-5029-8F753BB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previous slide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BD2DC57F-A505-07B2-0E2F-AE0B9AF80CCC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28736854"/>
                  </p:ext>
                </p:extLst>
              </p:nvPr>
            </p:nvGraphicFramePr>
            <p:xfrm>
              <a:off x="457200" y="1918133"/>
              <a:ext cx="8229600" cy="43891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743200">
                      <a:extLst>
                        <a:ext uri="{9D8B030D-6E8A-4147-A177-3AD203B41FA5}">
                          <a16:colId xmlns:a16="http://schemas.microsoft.com/office/drawing/2014/main" val="501173977"/>
                        </a:ext>
                      </a:extLst>
                    </a:gridCol>
                    <a:gridCol w="2743200">
                      <a:extLst>
                        <a:ext uri="{9D8B030D-6E8A-4147-A177-3AD203B41FA5}">
                          <a16:colId xmlns:a16="http://schemas.microsoft.com/office/drawing/2014/main" val="2457957353"/>
                        </a:ext>
                      </a:extLst>
                    </a:gridCol>
                    <a:gridCol w="2743200">
                      <a:extLst>
                        <a:ext uri="{9D8B030D-6E8A-4147-A177-3AD203B41FA5}">
                          <a16:colId xmlns:a16="http://schemas.microsoft.com/office/drawing/2014/main" val="122991915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Symbol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Meaning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Role in ACA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155479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i="1" kern="100" dirty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f(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40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400" i="1" kern="100" dirty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400" dirty="0"/>
                            <a:t>Average similarity of item ​ to its neighbors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400" dirty="0"/>
                            <a:t>Guides pickup and drop decisions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66687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2400" dirty="0"/>
                            <a:t>α</a:t>
                          </a:r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400" dirty="0"/>
                            <a:t>Scale of dissimilarity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400" dirty="0"/>
                            <a:t>Controls how strict the similarity check is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92739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i="1" kern="100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𝑑</m:t>
                                </m:r>
                                <m:d>
                                  <m:dPr>
                                    <m:ctrlPr>
                                      <a:rPr lang="en-US" sz="24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4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400" dirty="0"/>
                            <a:t>Distance between two items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400" dirty="0"/>
                            <a:t>Calculated </a:t>
                          </a:r>
                          <a:r>
                            <a:rPr lang="en-US" sz="2400" b="1" dirty="0"/>
                            <a:t>in original data space</a:t>
                          </a:r>
                          <a:r>
                            <a:rPr lang="en-US" sz="2400" dirty="0"/>
                            <a:t>, not grid for similarity checking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63276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BD2DC57F-A505-07B2-0E2F-AE0B9AF80CCC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28736854"/>
                  </p:ext>
                </p:extLst>
              </p:nvPr>
            </p:nvGraphicFramePr>
            <p:xfrm>
              <a:off x="457200" y="1918133"/>
              <a:ext cx="8229600" cy="43891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743200">
                      <a:extLst>
                        <a:ext uri="{9D8B030D-6E8A-4147-A177-3AD203B41FA5}">
                          <a16:colId xmlns:a16="http://schemas.microsoft.com/office/drawing/2014/main" val="501173977"/>
                        </a:ext>
                      </a:extLst>
                    </a:gridCol>
                    <a:gridCol w="2743200">
                      <a:extLst>
                        <a:ext uri="{9D8B030D-6E8A-4147-A177-3AD203B41FA5}">
                          <a16:colId xmlns:a16="http://schemas.microsoft.com/office/drawing/2014/main" val="2457957353"/>
                        </a:ext>
                      </a:extLst>
                    </a:gridCol>
                    <a:gridCol w="2743200">
                      <a:extLst>
                        <a:ext uri="{9D8B030D-6E8A-4147-A177-3AD203B41FA5}">
                          <a16:colId xmlns:a16="http://schemas.microsoft.com/office/drawing/2014/main" val="1229919157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Symbol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Meaning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Role in ACA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15547905"/>
                      </a:ext>
                    </a:extLst>
                  </a:tr>
                  <a:tr h="11887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44" t="-42051" r="-200667" b="-24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400" dirty="0"/>
                            <a:t>Average similarity of item ​ to its neighbors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400" dirty="0"/>
                            <a:t>Guides pickup and drop decisions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6668781"/>
                      </a:ext>
                    </a:extLst>
                  </a:tr>
                  <a:tr h="11887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2400" dirty="0"/>
                            <a:t>α</a:t>
                          </a:r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400" dirty="0"/>
                            <a:t>Scale of dissimilarity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400" dirty="0"/>
                            <a:t>Controls how strict the similarity check is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9273939"/>
                      </a:ext>
                    </a:extLst>
                  </a:tr>
                  <a:tr h="15544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44" t="-185490" r="-200667" b="-90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400" dirty="0"/>
                            <a:t>Distance between two items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400" dirty="0"/>
                            <a:t>Calculated </a:t>
                          </a:r>
                          <a:r>
                            <a:rPr lang="en-US" sz="2400" b="1" dirty="0"/>
                            <a:t>in original data space</a:t>
                          </a:r>
                          <a:r>
                            <a:rPr lang="en-US" sz="2400" dirty="0"/>
                            <a:t>, not grid for similarity checking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632769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366424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6B00F-15D7-349A-549E-93C3D1A9E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E29004D-7E36-7384-9466-E05071E69B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79680" y="1135261"/>
          <a:ext cx="5038725" cy="165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59000" imgH="711200" progId="Equation.3">
                  <p:embed/>
                </p:oleObj>
              </mc:Choice>
              <mc:Fallback>
                <p:oleObj name="Equation" r:id="rId3" imgW="2159000" imgH="7112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9680" y="1135261"/>
                        <a:ext cx="5038725" cy="1658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4F008517-3FF5-5EB8-6D1C-8BDD08DC5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001"/>
            <a:ext cx="8229600" cy="877188"/>
          </a:xfrm>
        </p:spPr>
        <p:txBody>
          <a:bodyPr>
            <a:normAutofit/>
          </a:bodyPr>
          <a:lstStyle/>
          <a:p>
            <a:r>
              <a:rPr lang="en-US" dirty="0"/>
              <a:t>Example: </a:t>
            </a:r>
            <a:r>
              <a:rPr lang="en-US" i="1" dirty="0"/>
              <a:t>f(x</a:t>
            </a:r>
            <a:r>
              <a:rPr lang="en-US" i="1" baseline="-25000" dirty="0"/>
              <a:t>i</a:t>
            </a:r>
            <a:r>
              <a:rPr lang="en-US" i="1" dirty="0"/>
              <a:t>)</a:t>
            </a:r>
            <a:r>
              <a:rPr lang="en-US" dirty="0"/>
              <a:t> for a single data item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8854F1-36F6-8734-015E-7644DDE39476}"/>
              </a:ext>
            </a:extLst>
          </p:cNvPr>
          <p:cNvGrpSpPr/>
          <p:nvPr/>
        </p:nvGrpSpPr>
        <p:grpSpPr>
          <a:xfrm>
            <a:off x="415562" y="2241958"/>
            <a:ext cx="3247143" cy="2774808"/>
            <a:chOff x="415562" y="1181226"/>
            <a:chExt cx="3247143" cy="2774808"/>
          </a:xfrm>
        </p:grpSpPr>
        <p:graphicFrame>
          <p:nvGraphicFramePr>
            <p:cNvPr id="8" name="Content Placeholder 3">
              <a:extLst>
                <a:ext uri="{FF2B5EF4-FFF2-40B4-BE49-F238E27FC236}">
                  <a16:creationId xmlns:a16="http://schemas.microsoft.com/office/drawing/2014/main" id="{1650C07B-75A1-D85F-BBF9-F3C6382FF149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15562" y="1181226"/>
            <a:ext cx="3247143" cy="2774808"/>
          </p:xfrm>
          <a:graphic>
            <a:graphicData uri="http://schemas.openxmlformats.org/drawingml/2006/table">
              <a:tbl>
                <a:tblPr firstRow="1" bandRow="1">
                  <a:tableStyleId>{69CF1AB2-1976-4502-BF36-3FF5EA218861}</a:tableStyleId>
                </a:tblPr>
                <a:tblGrid>
                  <a:gridCol w="1082381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082381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082381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924936">
                  <a:tc>
                    <a:txBody>
                      <a:bodyPr/>
                      <a:lstStyle/>
                      <a:p>
                        <a:pPr algn="ctr"/>
                        <a:r>
                          <a:rPr lang="en-US" b="0" dirty="0"/>
                          <a:t>[2,1]</a:t>
                        </a:r>
                      </a:p>
                    </a:txBody>
                    <a:tcPr anchor="ctr"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US" b="0" dirty="0"/>
                      </a:p>
                    </a:txBody>
                    <a:tcPr anchor="ctr"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US" b="0" dirty="0"/>
                      </a:p>
                    </a:txBody>
                    <a:tcPr anchor="ctr"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924936">
                  <a:tc>
                    <a:txBody>
                      <a:bodyPr/>
                      <a:lstStyle/>
                      <a:p>
                        <a:pPr algn="ctr"/>
                        <a:endParaRPr lang="en-US" b="0" dirty="0"/>
                      </a:p>
                    </a:txBody>
                    <a:tcPr anchor="ctr"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b="0" dirty="0"/>
                          <a:t>[4,1]</a:t>
                        </a:r>
                      </a:p>
                    </a:txBody>
                    <a:tcPr anchor="ctr">
                      <a:solidFill>
                        <a:schemeClr val="bg1">
                          <a:lumMod val="5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US" b="0" dirty="0"/>
                          <a:t>[3,6]</a:t>
                        </a:r>
                      </a:p>
                    </a:txBody>
                    <a:tcPr anchor="ctr"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924936">
                  <a:tc>
                    <a:txBody>
                      <a:bodyPr/>
                      <a:lstStyle/>
                      <a:p>
                        <a:pPr algn="ctr"/>
                        <a:r>
                          <a:rPr lang="en-US" b="0" dirty="0"/>
                          <a:t>[5,4]</a:t>
                        </a:r>
                      </a:p>
                    </a:txBody>
                    <a:tcPr anchor="ctr"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US" b="0" dirty="0"/>
                      </a:p>
                    </a:txBody>
                    <a:tcPr anchor="ctr"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US" b="0" dirty="0"/>
                      </a:p>
                    </a:txBody>
                    <a:tcPr anchor="ctr"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DA5B2FA-0ABA-7F15-0BB5-1B49EF7F3B27}"/>
                </a:ext>
              </a:extLst>
            </p:cNvPr>
            <p:cNvSpPr/>
            <p:nvPr/>
          </p:nvSpPr>
          <p:spPr>
            <a:xfrm>
              <a:off x="415562" y="1181226"/>
              <a:ext cx="3247143" cy="2774808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F06D54-381C-51C7-90FC-E2D9CDE4DFF5}"/>
              </a:ext>
            </a:extLst>
          </p:cNvPr>
          <p:cNvCxnSpPr/>
          <p:nvPr/>
        </p:nvCxnSpPr>
        <p:spPr>
          <a:xfrm>
            <a:off x="3979680" y="2958832"/>
            <a:ext cx="5038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9E800FA-F76A-D2E2-9F5E-345F7F442C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3354" y="3123466"/>
            <a:ext cx="4647431" cy="343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2A6A7-E525-31B8-CB38-FFEBE639C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Updated pickup and drop possibilities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24870F-2189-61E2-10A8-4D00D1A983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54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sz="54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sz="54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54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54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54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54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54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54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54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54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54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54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54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54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54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54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r>
                                  <a:rPr lang="en-US" sz="54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54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5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5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5400" i="1" kern="1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Arial" panose="020B0604020202020204" pitchFamily="34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den>
                            </m:f>
                          </m:e>
                        </m:d>
                      </m:e>
                      <m:sup>
                        <m:r>
                          <a:rPr lang="en-US" sz="54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4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sz="4400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n-US" sz="44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4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44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4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44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b="0" i="1" kern="10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400" b="0" i="1" kern="10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∗</m:t>
                    </m:r>
                    <m:r>
                      <a:rPr lang="en-US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4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44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4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4400" b="0" i="0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if</m:t>
                    </m:r>
                    <m:r>
                      <a:rPr lang="en-US" sz="4400" b="0" i="1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400" i="1" kern="1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4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44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4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400" dirty="0"/>
                  <a:t> &lt;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𝑘</m:t>
                        </m:r>
                      </m:e>
                      <m:sub>
                        <m:r>
                          <a:rPr lang="en-US" sz="4400" b="0" i="1" kern="1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5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4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sz="4400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n-US" sz="44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4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44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4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44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</m:t>
                    </m:r>
                  </m:oMath>
                </a14:m>
                <a:r>
                  <a:rPr lang="en-US" sz="4400" i="1" kern="100" dirty="0">
                    <a:latin typeface="Cambria Math" panose="0204050305040603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 Otherwise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24870F-2189-61E2-10A8-4D00D1A983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9963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D24064-14C2-96B0-08CD-35964AE63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49" y="135428"/>
            <a:ext cx="4000647" cy="1708242"/>
          </a:xfrm>
        </p:spPr>
        <p:txBody>
          <a:bodyPr anchor="ctr">
            <a:normAutofit/>
          </a:bodyPr>
          <a:lstStyle/>
          <a:p>
            <a:r>
              <a:rPr lang="en-US" sz="3500" dirty="0"/>
              <a:t>Too Many Clusters !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A1DEBA6-74E4-E07F-1503-2D4CF7136B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71350" y="1839952"/>
            <a:ext cx="4000647" cy="44001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/>
          <a:p>
            <a:pPr marL="0" marR="0" lvl="0" indent="0" algn="just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Problem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: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In traditional ACA, once a cluster forms, it tends to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stay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even if the cluster was built incorrectly.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Weak clusters can survive just because ants don't destroy them.</a:t>
            </a:r>
          </a:p>
          <a:p>
            <a:pPr marL="0" marR="0" lvl="0" indent="0" algn="just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en-US" altLang="en-US" sz="20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Solution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Behavioral Switch</a:t>
            </a:r>
            <a:r>
              <a:rPr lang="en-US" altLang="en-US" sz="2000" dirty="0">
                <a:latin typeface="Arial" panose="020B0604020202020204" pitchFamily="34" charset="0"/>
              </a:rPr>
              <a:t>: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Ants are given the ability to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destroy clusters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that are not properly reinforced.</a:t>
            </a:r>
          </a:p>
          <a:p>
            <a:pPr marL="0" marR="0" lvl="0" indent="0" algn="just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If a cluster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hasn’t been reinforced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(no new similar items added) for a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long time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, ants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break apart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the cluster.</a:t>
            </a:r>
          </a:p>
        </p:txBody>
      </p:sp>
      <p:pic>
        <p:nvPicPr>
          <p:cNvPr id="6" name="Picture 5" descr="A group of small red balls&#10;&#10;AI-generated content may be incorrect.">
            <a:extLst>
              <a:ext uri="{FF2B5EF4-FFF2-40B4-BE49-F238E27FC236}">
                <a16:creationId xmlns:a16="http://schemas.microsoft.com/office/drawing/2014/main" id="{F9E4AF5E-1147-B8C3-3466-98B8D57A56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233" r="19889" b="-1"/>
          <a:stretch/>
        </p:blipFill>
        <p:spPr>
          <a:xfrm>
            <a:off x="5143347" y="-10886"/>
            <a:ext cx="4000653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9131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3DE45-DD95-A8E8-FECC-E81254B2E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Improvements to ACA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20E7E-1C3A-54A6-0087-D3A8C9414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🐜🔍Problem:</a:t>
            </a:r>
          </a:p>
          <a:p>
            <a:r>
              <a:rPr lang="en-US" b="1" dirty="0"/>
              <a:t>Standard ACA often creates </a:t>
            </a:r>
            <a:r>
              <a:rPr lang="en-US" b="1" dirty="0">
                <a:solidFill>
                  <a:srgbClr val="FF0000"/>
                </a:solidFill>
              </a:rPr>
              <a:t>too many clusters. </a:t>
            </a:r>
            <a:r>
              <a:rPr lang="en-US" dirty="0"/>
              <a:t>🧩❗</a:t>
            </a:r>
          </a:p>
          <a:p>
            <a:endParaRPr lang="en-US" dirty="0"/>
          </a:p>
          <a:p>
            <a:r>
              <a:rPr lang="en-US" dirty="0"/>
              <a:t>Solutions Proposed: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Cooling schedule for 𝑘1❄️⏳→ Gradually decreases 𝑘1​  over time to stabilize decisions.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Progressive vision field 🔭👀→ Ants slowly see a wider area, helping them detect larger clusters better.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Pheromone reinforcement 🧪🐜→ Encourages ants to drop items where other similar items are already located, strengthening good clusters.</a:t>
            </a:r>
          </a:p>
        </p:txBody>
      </p:sp>
    </p:spTree>
    <p:extLst>
      <p:ext uri="{BB962C8B-B14F-4D97-AF65-F5344CB8AC3E}">
        <p14:creationId xmlns:p14="http://schemas.microsoft.com/office/powerpoint/2010/main" val="4128322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0557C7-0254-6075-6D40-C0CBD821C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92" y="80101"/>
            <a:ext cx="8229600" cy="80820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Cluster analysis: Problem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778D8-D351-F2A3-257D-C5A4B1778C7D}"/>
              </a:ext>
            </a:extLst>
          </p:cNvPr>
          <p:cNvSpPr txBox="1"/>
          <p:nvPr/>
        </p:nvSpPr>
        <p:spPr>
          <a:xfrm>
            <a:off x="216598" y="743925"/>
            <a:ext cx="83429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Given a set of elements and similarity measure, find an algorithm for grouping elements in clusters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Similar elements end up in the same cluster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Each datum be represented as a point in space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The true number of clusters is unknown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B8EEDA-1CF4-B558-9970-B5152CC0ED07}"/>
              </a:ext>
            </a:extLst>
          </p:cNvPr>
          <p:cNvSpPr txBox="1"/>
          <p:nvPr/>
        </p:nvSpPr>
        <p:spPr>
          <a:xfrm>
            <a:off x="2538663" y="6225210"/>
            <a:ext cx="65558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 err="1"/>
              <a:t>Lumer</a:t>
            </a:r>
            <a:r>
              <a:rPr lang="en-GB" sz="1600" dirty="0"/>
              <a:t>, E. D. and </a:t>
            </a:r>
            <a:r>
              <a:rPr lang="en-GB" sz="1600" dirty="0" err="1"/>
              <a:t>Faieta</a:t>
            </a:r>
            <a:r>
              <a:rPr lang="en-GB" sz="1600" dirty="0"/>
              <a:t>, B. 1994. Diversity and adaptation in populations of </a:t>
            </a:r>
          </a:p>
          <a:p>
            <a:r>
              <a:rPr lang="en-GB" sz="1600" dirty="0"/>
              <a:t>clustering ants. In From Animals To Animats3, pp. 501-508.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05EED2-DAB0-6211-E768-712AEC510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087" y="3032559"/>
            <a:ext cx="3296653" cy="308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Grooming an ant colony</a:t>
            </a:r>
          </a:p>
        </p:txBody>
      </p:sp>
      <p:pic>
        <p:nvPicPr>
          <p:cNvPr id="4" name="Content Placeholder 3" descr="Ant grid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4010613" y="1956923"/>
            <a:ext cx="5133387" cy="2823165"/>
          </a:xfrm>
        </p:spPr>
      </p:pic>
      <p:sp>
        <p:nvSpPr>
          <p:cNvPr id="5" name="Right Arrow 4"/>
          <p:cNvSpPr/>
          <p:nvPr/>
        </p:nvSpPr>
        <p:spPr>
          <a:xfrm rot="16200000">
            <a:off x="5857872" y="4161605"/>
            <a:ext cx="1441348" cy="142141"/>
          </a:xfrm>
          <a:prstGeom prst="rightArrow">
            <a:avLst/>
          </a:prstGeom>
          <a:solidFill>
            <a:schemeClr val="tx1"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10316" y="4951315"/>
            <a:ext cx="3276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Live </a:t>
            </a:r>
            <a:r>
              <a:rPr lang="en-US" dirty="0"/>
              <a:t>ant that wanders and segregates dead ants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794982" y="3269977"/>
            <a:ext cx="1020644" cy="142141"/>
          </a:xfrm>
          <a:prstGeom prst="rightArrow">
            <a:avLst/>
          </a:prstGeom>
          <a:solidFill>
            <a:schemeClr val="tx1"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81660" y="2639748"/>
            <a:ext cx="1241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Dead </a:t>
            </a:r>
            <a:r>
              <a:rPr lang="en-US" dirty="0"/>
              <a:t>ant that needs to be segregated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5845" y="1956923"/>
            <a:ext cx="3181853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Collecting dead ants together -</a:t>
            </a:r>
          </a:p>
          <a:p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 If you are not already carrying a dead ant, and you bump into one, </a:t>
            </a:r>
            <a:r>
              <a:rPr lang="en-US" i="1" dirty="0"/>
              <a:t>pick </a:t>
            </a:r>
            <a:r>
              <a:rPr lang="en-US" dirty="0"/>
              <a:t>it up if you see </a:t>
            </a:r>
            <a:r>
              <a:rPr lang="en-US" i="1" dirty="0"/>
              <a:t>few </a:t>
            </a:r>
            <a:r>
              <a:rPr lang="en-US" dirty="0"/>
              <a:t>other dead ants in that area.</a:t>
            </a:r>
          </a:p>
          <a:p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 If you are carrying a dead ant, </a:t>
            </a:r>
            <a:r>
              <a:rPr lang="en-US" i="1" dirty="0"/>
              <a:t>drop </a:t>
            </a:r>
            <a:r>
              <a:rPr lang="en-US" dirty="0"/>
              <a:t>it if you see </a:t>
            </a:r>
            <a:r>
              <a:rPr lang="en-US" i="1" dirty="0"/>
              <a:t>many </a:t>
            </a:r>
            <a:r>
              <a:rPr lang="en-US" dirty="0"/>
              <a:t>other dead ants in that area.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54882" y="1417638"/>
            <a:ext cx="5080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Result = dead ants collected in one or a few places.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725895"/>
              </p:ext>
            </p:extLst>
          </p:nvPr>
        </p:nvGraphicFramePr>
        <p:xfrm>
          <a:off x="888970" y="405748"/>
          <a:ext cx="7366430" cy="614970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36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6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66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66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66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66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664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664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068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800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6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6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6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68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2" name="Group 34"/>
          <p:cNvGrpSpPr/>
          <p:nvPr/>
        </p:nvGrpSpPr>
        <p:grpSpPr>
          <a:xfrm>
            <a:off x="1146588" y="613405"/>
            <a:ext cx="4621607" cy="3902731"/>
            <a:chOff x="1146588" y="613405"/>
            <a:chExt cx="4621607" cy="3902731"/>
          </a:xfrm>
        </p:grpSpPr>
        <p:sp>
          <p:nvSpPr>
            <p:cNvPr id="5" name="Oval 4"/>
            <p:cNvSpPr/>
            <p:nvPr/>
          </p:nvSpPr>
          <p:spPr>
            <a:xfrm>
              <a:off x="2610683" y="613405"/>
              <a:ext cx="229317" cy="229335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146588" y="3651719"/>
              <a:ext cx="229317" cy="229335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538878" y="4286801"/>
              <a:ext cx="229317" cy="229335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36"/>
          <p:cNvGrpSpPr/>
          <p:nvPr/>
        </p:nvGrpSpPr>
        <p:grpSpPr>
          <a:xfrm>
            <a:off x="1234782" y="734868"/>
            <a:ext cx="5133164" cy="5668872"/>
            <a:chOff x="1234782" y="734868"/>
            <a:chExt cx="5133164" cy="5668872"/>
          </a:xfrm>
        </p:grpSpPr>
        <p:sp>
          <p:nvSpPr>
            <p:cNvPr id="32" name="Freeform 31"/>
            <p:cNvSpPr/>
            <p:nvPr/>
          </p:nvSpPr>
          <p:spPr>
            <a:xfrm>
              <a:off x="1234782" y="3140126"/>
              <a:ext cx="2275526" cy="2046374"/>
            </a:xfrm>
            <a:custGeom>
              <a:avLst/>
              <a:gdLst>
                <a:gd name="connsiteX0" fmla="*/ 0 w 2275526"/>
                <a:gd name="connsiteY0" fmla="*/ 582158 h 2046374"/>
                <a:gd name="connsiteX1" fmla="*/ 917266 w 2275526"/>
                <a:gd name="connsiteY1" fmla="*/ 599799 h 2046374"/>
                <a:gd name="connsiteX2" fmla="*/ 899626 w 2275526"/>
                <a:gd name="connsiteY2" fmla="*/ 1340728 h 2046374"/>
                <a:gd name="connsiteX3" fmla="*/ 864347 w 2275526"/>
                <a:gd name="connsiteY3" fmla="*/ 1393651 h 2046374"/>
                <a:gd name="connsiteX4" fmla="*/ 1517017 w 2275526"/>
                <a:gd name="connsiteY4" fmla="*/ 1393651 h 2046374"/>
                <a:gd name="connsiteX5" fmla="*/ 1517017 w 2275526"/>
                <a:gd name="connsiteY5" fmla="*/ 2046374 h 2046374"/>
                <a:gd name="connsiteX6" fmla="*/ 2152048 w 2275526"/>
                <a:gd name="connsiteY6" fmla="*/ 2046374 h 2046374"/>
                <a:gd name="connsiteX7" fmla="*/ 2134408 w 2275526"/>
                <a:gd name="connsiteY7" fmla="*/ 635082 h 2046374"/>
                <a:gd name="connsiteX8" fmla="*/ 1587576 w 2275526"/>
                <a:gd name="connsiteY8" fmla="*/ 635082 h 2046374"/>
                <a:gd name="connsiteX9" fmla="*/ 1552297 w 2275526"/>
                <a:gd name="connsiteY9" fmla="*/ 317541 h 2046374"/>
                <a:gd name="connsiteX10" fmla="*/ 1552297 w 2275526"/>
                <a:gd name="connsiteY10" fmla="*/ 0 h 2046374"/>
                <a:gd name="connsiteX11" fmla="*/ 2275526 w 2275526"/>
                <a:gd name="connsiteY11" fmla="*/ 17641 h 2046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75526" h="2046374">
                  <a:moveTo>
                    <a:pt x="0" y="582158"/>
                  </a:moveTo>
                  <a:cubicBezTo>
                    <a:pt x="787889" y="601376"/>
                    <a:pt x="482081" y="599799"/>
                    <a:pt x="917266" y="599799"/>
                  </a:cubicBezTo>
                  <a:cubicBezTo>
                    <a:pt x="911386" y="846775"/>
                    <a:pt x="916058" y="1094229"/>
                    <a:pt x="899626" y="1340728"/>
                  </a:cubicBezTo>
                  <a:cubicBezTo>
                    <a:pt x="898216" y="1361882"/>
                    <a:pt x="864347" y="1393651"/>
                    <a:pt x="864347" y="1393651"/>
                  </a:cubicBezTo>
                  <a:lnTo>
                    <a:pt x="1517017" y="1393651"/>
                  </a:lnTo>
                  <a:lnTo>
                    <a:pt x="1517017" y="2046374"/>
                  </a:lnTo>
                  <a:lnTo>
                    <a:pt x="2152048" y="2046374"/>
                  </a:lnTo>
                  <a:cubicBezTo>
                    <a:pt x="2129090" y="1082055"/>
                    <a:pt x="2134408" y="1552492"/>
                    <a:pt x="2134408" y="635082"/>
                  </a:cubicBezTo>
                  <a:lnTo>
                    <a:pt x="1587576" y="635082"/>
                  </a:lnTo>
                  <a:cubicBezTo>
                    <a:pt x="1578750" y="564467"/>
                    <a:pt x="1554532" y="380130"/>
                    <a:pt x="1552297" y="317541"/>
                  </a:cubicBezTo>
                  <a:cubicBezTo>
                    <a:pt x="1548519" y="211761"/>
                    <a:pt x="1552297" y="105847"/>
                    <a:pt x="1552297" y="0"/>
                  </a:cubicBezTo>
                  <a:lnTo>
                    <a:pt x="2275526" y="17641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2737844" y="734868"/>
              <a:ext cx="2892918" cy="1323086"/>
            </a:xfrm>
            <a:custGeom>
              <a:avLst/>
              <a:gdLst>
                <a:gd name="connsiteX0" fmla="*/ 0 w 2892918"/>
                <a:gd name="connsiteY0" fmla="*/ 0 h 1323086"/>
                <a:gd name="connsiteX1" fmla="*/ 846708 w 2892918"/>
                <a:gd name="connsiteY1" fmla="*/ 0 h 1323086"/>
                <a:gd name="connsiteX2" fmla="*/ 811428 w 2892918"/>
                <a:gd name="connsiteY2" fmla="*/ 652722 h 1323086"/>
                <a:gd name="connsiteX3" fmla="*/ 52920 w 2892918"/>
                <a:gd name="connsiteY3" fmla="*/ 670363 h 1323086"/>
                <a:gd name="connsiteX4" fmla="*/ 70559 w 2892918"/>
                <a:gd name="connsiteY4" fmla="*/ 1323086 h 1323086"/>
                <a:gd name="connsiteX5" fmla="*/ 758509 w 2892918"/>
                <a:gd name="connsiteY5" fmla="*/ 1323086 h 1323086"/>
                <a:gd name="connsiteX6" fmla="*/ 1569937 w 2892918"/>
                <a:gd name="connsiteY6" fmla="*/ 1287804 h 1323086"/>
                <a:gd name="connsiteX7" fmla="*/ 1552297 w 2892918"/>
                <a:gd name="connsiteY7" fmla="*/ 652722 h 1323086"/>
                <a:gd name="connsiteX8" fmla="*/ 2222608 w 2892918"/>
                <a:gd name="connsiteY8" fmla="*/ 635081 h 1323086"/>
                <a:gd name="connsiteX9" fmla="*/ 2222608 w 2892918"/>
                <a:gd name="connsiteY9" fmla="*/ 35282 h 1323086"/>
                <a:gd name="connsiteX10" fmla="*/ 2892918 w 2892918"/>
                <a:gd name="connsiteY10" fmla="*/ 35282 h 1323086"/>
                <a:gd name="connsiteX11" fmla="*/ 2892918 w 2892918"/>
                <a:gd name="connsiteY11" fmla="*/ 35282 h 1323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92918" h="1323086">
                  <a:moveTo>
                    <a:pt x="0" y="0"/>
                  </a:moveTo>
                  <a:lnTo>
                    <a:pt x="846708" y="0"/>
                  </a:lnTo>
                  <a:lnTo>
                    <a:pt x="811428" y="652722"/>
                  </a:lnTo>
                  <a:lnTo>
                    <a:pt x="52920" y="670363"/>
                  </a:lnTo>
                  <a:lnTo>
                    <a:pt x="70559" y="1323086"/>
                  </a:lnTo>
                  <a:lnTo>
                    <a:pt x="758509" y="1323086"/>
                  </a:lnTo>
                  <a:lnTo>
                    <a:pt x="1569937" y="1287804"/>
                  </a:lnTo>
                  <a:lnTo>
                    <a:pt x="1552297" y="652722"/>
                  </a:lnTo>
                  <a:lnTo>
                    <a:pt x="2222608" y="635081"/>
                  </a:lnTo>
                  <a:lnTo>
                    <a:pt x="2222608" y="35282"/>
                  </a:lnTo>
                  <a:lnTo>
                    <a:pt x="2892918" y="35282"/>
                  </a:lnTo>
                  <a:lnTo>
                    <a:pt x="2892918" y="35282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3439749" y="4392648"/>
              <a:ext cx="2928197" cy="2011092"/>
            </a:xfrm>
            <a:custGeom>
              <a:avLst/>
              <a:gdLst>
                <a:gd name="connsiteX0" fmla="*/ 2222607 w 2928197"/>
                <a:gd name="connsiteY0" fmla="*/ 0 h 2011092"/>
                <a:gd name="connsiteX1" fmla="*/ 2222607 w 2928197"/>
                <a:gd name="connsiteY1" fmla="*/ 776211 h 2011092"/>
                <a:gd name="connsiteX2" fmla="*/ 2928197 w 2928197"/>
                <a:gd name="connsiteY2" fmla="*/ 740929 h 2011092"/>
                <a:gd name="connsiteX3" fmla="*/ 2928197 w 2928197"/>
                <a:gd name="connsiteY3" fmla="*/ 1323087 h 2011092"/>
                <a:gd name="connsiteX4" fmla="*/ 2275527 w 2928197"/>
                <a:gd name="connsiteY4" fmla="*/ 1323087 h 2011092"/>
                <a:gd name="connsiteX5" fmla="*/ 1322981 w 2928197"/>
                <a:gd name="connsiteY5" fmla="*/ 1287805 h 2011092"/>
                <a:gd name="connsiteX6" fmla="*/ 1340620 w 2928197"/>
                <a:gd name="connsiteY6" fmla="*/ 2011092 h 2011092"/>
                <a:gd name="connsiteX7" fmla="*/ 652671 w 2928197"/>
                <a:gd name="connsiteY7" fmla="*/ 2011092 h 2011092"/>
                <a:gd name="connsiteX8" fmla="*/ 0 w 2928197"/>
                <a:gd name="connsiteY8" fmla="*/ 1993451 h 2011092"/>
                <a:gd name="connsiteX9" fmla="*/ 0 w 2928197"/>
                <a:gd name="connsiteY9" fmla="*/ 1993451 h 2011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28197" h="2011092">
                  <a:moveTo>
                    <a:pt x="2222607" y="0"/>
                  </a:moveTo>
                  <a:lnTo>
                    <a:pt x="2222607" y="776211"/>
                  </a:lnTo>
                  <a:lnTo>
                    <a:pt x="2928197" y="740929"/>
                  </a:lnTo>
                  <a:lnTo>
                    <a:pt x="2928197" y="1323087"/>
                  </a:lnTo>
                  <a:lnTo>
                    <a:pt x="2275527" y="1323087"/>
                  </a:lnTo>
                  <a:lnTo>
                    <a:pt x="1322981" y="1287805"/>
                  </a:lnTo>
                  <a:lnTo>
                    <a:pt x="1340620" y="2011092"/>
                  </a:lnTo>
                  <a:lnTo>
                    <a:pt x="652671" y="2011092"/>
                  </a:lnTo>
                  <a:lnTo>
                    <a:pt x="0" y="1993451"/>
                  </a:lnTo>
                  <a:lnTo>
                    <a:pt x="0" y="1993451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88970" y="405748"/>
            <a:ext cx="7373345" cy="6152762"/>
            <a:chOff x="888970" y="405748"/>
            <a:chExt cx="7373345" cy="6152762"/>
          </a:xfrm>
        </p:grpSpPr>
        <p:grpSp>
          <p:nvGrpSpPr>
            <p:cNvPr id="3" name="Group 35"/>
            <p:cNvGrpSpPr/>
            <p:nvPr/>
          </p:nvGrpSpPr>
          <p:grpSpPr>
            <a:xfrm>
              <a:off x="888970" y="2838638"/>
              <a:ext cx="7373345" cy="2506634"/>
              <a:chOff x="888970" y="2838638"/>
              <a:chExt cx="7373345" cy="2506634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4577514" y="3457668"/>
                <a:ext cx="2204967" cy="1887604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888970" y="2840226"/>
                <a:ext cx="1492395" cy="1588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888970" y="4743883"/>
                <a:ext cx="1492395" cy="1588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1412691" y="3792848"/>
                <a:ext cx="1902068" cy="1588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5400000">
                <a:off x="6564289" y="3790466"/>
                <a:ext cx="1902068" cy="1588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7509202" y="2838638"/>
                <a:ext cx="746198" cy="397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7516117" y="4738324"/>
                <a:ext cx="746198" cy="397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Connector 24"/>
            <p:cNvCxnSpPr/>
            <p:nvPr/>
          </p:nvCxnSpPr>
          <p:spPr>
            <a:xfrm flipV="1">
              <a:off x="1632733" y="419706"/>
              <a:ext cx="0" cy="119927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635167" y="1618984"/>
              <a:ext cx="2188497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3822560" y="405748"/>
              <a:ext cx="0" cy="119927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1632733" y="5931621"/>
              <a:ext cx="2434" cy="626889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620108" y="5945578"/>
              <a:ext cx="2203556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 flipV="1">
              <a:off x="3819022" y="5931621"/>
              <a:ext cx="2434" cy="626889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806"/>
            <a:ext cx="8229600" cy="1143000"/>
          </a:xfrm>
        </p:spPr>
        <p:txBody>
          <a:bodyPr/>
          <a:lstStyle/>
          <a:p>
            <a:r>
              <a:rPr lang="en-US" dirty="0"/>
              <a:t>Question 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1" y="1319324"/>
            <a:ext cx="8530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/>
              <a:t> In case of animals, you </a:t>
            </a:r>
            <a:r>
              <a:rPr lang="en-US" i="1" dirty="0"/>
              <a:t>calculate the similarity</a:t>
            </a:r>
            <a:r>
              <a:rPr lang="en-US" dirty="0"/>
              <a:t> between the animal you want to pick up or drop and of those in that area.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 Let's check out the Notebook for Final results that you get. </a:t>
            </a:r>
            <a:endParaRPr lang="en-US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071576-62E6-94C9-26EE-C737729F5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452" y="2922934"/>
            <a:ext cx="6023728" cy="33716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255972-0862-691E-6E39-8ACE6AF55EA8}"/>
              </a:ext>
            </a:extLst>
          </p:cNvPr>
          <p:cNvSpPr txBox="1"/>
          <p:nvPr/>
        </p:nvSpPr>
        <p:spPr>
          <a:xfrm>
            <a:off x="7230979" y="6385006"/>
            <a:ext cx="1756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From dataset.py</a:t>
            </a:r>
          </a:p>
        </p:txBody>
      </p:sp>
    </p:spTree>
    <p:extLst>
      <p:ext uri="{BB962C8B-B14F-4D97-AF65-F5344CB8AC3E}">
        <p14:creationId xmlns:p14="http://schemas.microsoft.com/office/powerpoint/2010/main" val="31263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Ant Clustering Algorithm summarized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Create a R </a:t>
            </a:r>
            <a:r>
              <a:rPr lang="en-US" sz="2400" dirty="0" err="1"/>
              <a:t>x</a:t>
            </a:r>
            <a:r>
              <a:rPr lang="en-US" sz="2400" dirty="0"/>
              <a:t> C grid</a:t>
            </a:r>
          </a:p>
          <a:p>
            <a:r>
              <a:rPr lang="en-US" sz="2400" dirty="0"/>
              <a:t>Strew your data points across the grid</a:t>
            </a:r>
          </a:p>
          <a:p>
            <a:r>
              <a:rPr lang="en-US" sz="2400" dirty="0"/>
              <a:t>Randomly place N ants in the grid, with no more than one ant occupying a cell</a:t>
            </a:r>
          </a:p>
          <a:p>
            <a:r>
              <a:rPr lang="en-US" sz="2400" dirty="0"/>
              <a:t>Do the following for a given maximum number of iterations:</a:t>
            </a:r>
          </a:p>
          <a:p>
            <a:pPr lvl="1"/>
            <a:r>
              <a:rPr lang="en-US" sz="2000" dirty="0"/>
              <a:t>For every ant in the grid, in their respective cells:</a:t>
            </a:r>
          </a:p>
          <a:p>
            <a:pPr lvl="2"/>
            <a:r>
              <a:rPr lang="en-US" sz="1600" dirty="0"/>
              <a:t>If ant is not carrying a data point and its cell contains one, </a:t>
            </a:r>
            <a:r>
              <a:rPr lang="en-US" sz="1600" i="1" dirty="0"/>
              <a:t>x</a:t>
            </a:r>
            <a:r>
              <a:rPr lang="en-US" sz="1600" i="1" baseline="-25000" dirty="0"/>
              <a:t>i</a:t>
            </a:r>
            <a:r>
              <a:rPr lang="en-US" sz="1600" dirty="0"/>
              <a:t>, then </a:t>
            </a:r>
          </a:p>
          <a:p>
            <a:pPr lvl="3"/>
            <a:r>
              <a:rPr lang="en-US" sz="1400" dirty="0"/>
              <a:t>Compute</a:t>
            </a:r>
            <a:r>
              <a:rPr lang="en-US" sz="1400" i="1" dirty="0"/>
              <a:t> </a:t>
            </a:r>
            <a:r>
              <a:rPr lang="en-US" sz="1400" i="1" dirty="0" err="1"/>
              <a:t>f(x</a:t>
            </a:r>
            <a:r>
              <a:rPr lang="en-US" sz="1400" i="1" baseline="-25000" dirty="0" err="1"/>
              <a:t>i</a:t>
            </a:r>
            <a:r>
              <a:rPr lang="en-US" sz="1400" i="1" dirty="0"/>
              <a:t>)</a:t>
            </a:r>
          </a:p>
          <a:p>
            <a:pPr lvl="3"/>
            <a:r>
              <a:rPr lang="en-US" sz="1400" dirty="0"/>
              <a:t>Pick up item with probability </a:t>
            </a:r>
            <a:r>
              <a:rPr lang="en-US" sz="1400" i="1" dirty="0"/>
              <a:t>P</a:t>
            </a:r>
            <a:r>
              <a:rPr lang="en-US" sz="1400" i="1" baseline="-25000" dirty="0"/>
              <a:t>p</a:t>
            </a:r>
            <a:r>
              <a:rPr lang="en-US" sz="1400" i="1" dirty="0"/>
              <a:t>(x</a:t>
            </a:r>
            <a:r>
              <a:rPr lang="en-US" sz="1400" i="1" baseline="-25000" dirty="0"/>
              <a:t>i</a:t>
            </a:r>
            <a:r>
              <a:rPr lang="en-US" sz="1400" i="1" dirty="0"/>
              <a:t>)</a:t>
            </a:r>
          </a:p>
          <a:p>
            <a:pPr lvl="2"/>
            <a:r>
              <a:rPr lang="en-US" sz="1600" dirty="0"/>
              <a:t>If ant is carrying a data point </a:t>
            </a:r>
            <a:r>
              <a:rPr lang="en-US" sz="1600" i="1" dirty="0"/>
              <a:t>x</a:t>
            </a:r>
            <a:r>
              <a:rPr lang="en-US" sz="1600" i="1" baseline="-25000" dirty="0"/>
              <a:t>i</a:t>
            </a:r>
            <a:r>
              <a:rPr lang="en-US" sz="1600" dirty="0"/>
              <a:t> and its cell is free, then</a:t>
            </a:r>
          </a:p>
          <a:p>
            <a:pPr lvl="3"/>
            <a:r>
              <a:rPr lang="en-US" sz="1400" dirty="0"/>
              <a:t>Compute </a:t>
            </a:r>
            <a:r>
              <a:rPr lang="en-US" sz="1400" i="1" dirty="0" err="1"/>
              <a:t>f(x</a:t>
            </a:r>
            <a:r>
              <a:rPr lang="en-US" sz="1400" i="1" baseline="-25000" dirty="0" err="1"/>
              <a:t>i</a:t>
            </a:r>
            <a:r>
              <a:rPr lang="en-US" sz="1400" i="1" dirty="0"/>
              <a:t>)</a:t>
            </a:r>
          </a:p>
          <a:p>
            <a:pPr lvl="3"/>
            <a:r>
              <a:rPr lang="en-US" sz="1400" dirty="0"/>
              <a:t>Drop item with probability </a:t>
            </a:r>
            <a:r>
              <a:rPr lang="en-US" sz="1400" i="1" dirty="0"/>
              <a:t>P</a:t>
            </a:r>
            <a:r>
              <a:rPr lang="en-US" sz="1400" i="1" baseline="-25000" dirty="0"/>
              <a:t>d</a:t>
            </a:r>
            <a:r>
              <a:rPr lang="en-US" sz="1400" i="1" dirty="0"/>
              <a:t>(x</a:t>
            </a:r>
            <a:r>
              <a:rPr lang="en-US" sz="1400" i="1" baseline="-25000" dirty="0"/>
              <a:t>i</a:t>
            </a:r>
            <a:r>
              <a:rPr lang="en-US" sz="1400" i="1" dirty="0"/>
              <a:t>)</a:t>
            </a:r>
          </a:p>
          <a:p>
            <a:pPr lvl="2"/>
            <a:r>
              <a:rPr lang="en-US" sz="1600" dirty="0"/>
              <a:t>Walk ant to a random neighboring cell that is not occupied by another ant</a:t>
            </a:r>
          </a:p>
          <a:p>
            <a:pPr lvl="2"/>
            <a:endParaRPr lang="en-US" sz="1600" dirty="0"/>
          </a:p>
          <a:p>
            <a:endParaRPr lang="en-US" sz="2400" dirty="0"/>
          </a:p>
          <a:p>
            <a:endParaRPr lang="en-US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60A96-5F27-B478-94BA-D12DE7163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299" y="490537"/>
            <a:ext cx="3968748" cy="1628775"/>
          </a:xfrm>
        </p:spPr>
        <p:txBody>
          <a:bodyPr anchor="b">
            <a:normAutofit fontScale="90000"/>
          </a:bodyPr>
          <a:lstStyle/>
          <a:p>
            <a:pPr>
              <a:buNone/>
            </a:pPr>
            <a:r>
              <a:rPr lang="en-US" sz="3600" b="1" dirty="0"/>
              <a:t>🐜 What is the Ant Clustering Algorithm?</a:t>
            </a:r>
          </a:p>
        </p:txBody>
      </p:sp>
      <p:pic>
        <p:nvPicPr>
          <p:cNvPr id="2050" name="Picture 2" descr="Generated image">
            <a:extLst>
              <a:ext uri="{FF2B5EF4-FFF2-40B4-BE49-F238E27FC236}">
                <a16:creationId xmlns:a16="http://schemas.microsoft.com/office/drawing/2014/main" id="{3A099887-3121-9E3F-C0C4-4FC7C8DEC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7" r="15551"/>
          <a:stretch/>
        </p:blipFill>
        <p:spPr bwMode="auto"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05C2C-B62B-5AF6-C719-43B33957A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3300" y="2614612"/>
            <a:ext cx="3968747" cy="3752849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en-US" sz="1600" dirty="0"/>
              <a:t>Imagine a bunch of </a:t>
            </a:r>
            <a:r>
              <a:rPr lang="en-US" sz="1600" b="1" dirty="0"/>
              <a:t>ants</a:t>
            </a:r>
            <a:r>
              <a:rPr lang="en-US" sz="1600" dirty="0"/>
              <a:t> walking around on a floor. Scattered on the floor are </a:t>
            </a:r>
            <a:r>
              <a:rPr lang="en-US" sz="1600" b="1" dirty="0"/>
              <a:t>objects</a:t>
            </a:r>
            <a:r>
              <a:rPr lang="en-US" sz="1600" dirty="0"/>
              <a:t> </a:t>
            </a:r>
          </a:p>
          <a:p>
            <a:pPr algn="just">
              <a:buNone/>
            </a:pPr>
            <a:endParaRPr lang="en-US" sz="1600" dirty="0"/>
          </a:p>
          <a:p>
            <a:pPr algn="just">
              <a:buNone/>
            </a:pPr>
            <a:r>
              <a:rPr lang="en-US" sz="1600" dirty="0"/>
              <a:t>The ants don’t know what the objects are (Similarity is the only thing they understand)</a:t>
            </a:r>
          </a:p>
          <a:p>
            <a:pPr algn="just">
              <a:buNone/>
            </a:pPr>
            <a:endParaRPr lang="en-US" sz="1600" dirty="0"/>
          </a:p>
          <a:p>
            <a:pPr algn="just">
              <a:buNone/>
            </a:pPr>
            <a:r>
              <a:rPr lang="en-US" sz="1600" dirty="0"/>
              <a:t>Each ant: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600" dirty="0"/>
              <a:t>Can </a:t>
            </a:r>
            <a:r>
              <a:rPr lang="en-US" sz="1600" b="1" dirty="0"/>
              <a:t>pick up</a:t>
            </a:r>
            <a:r>
              <a:rPr lang="en-US" sz="1600" dirty="0"/>
              <a:t> or </a:t>
            </a:r>
            <a:r>
              <a:rPr lang="en-US" sz="1600" b="1" dirty="0"/>
              <a:t>drop</a:t>
            </a:r>
            <a:r>
              <a:rPr lang="en-US" sz="1600" dirty="0"/>
              <a:t> an object.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600" dirty="0"/>
              <a:t>Makes that decision by looking at how </a:t>
            </a:r>
            <a:r>
              <a:rPr lang="en-US" sz="1600" b="1" dirty="0"/>
              <a:t>similar</a:t>
            </a:r>
            <a:r>
              <a:rPr lang="en-US" sz="1600" dirty="0"/>
              <a:t> nearby objects are.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600" dirty="0"/>
              <a:t>Ants “organize” similar items into </a:t>
            </a:r>
            <a:r>
              <a:rPr lang="en-US" sz="1600" b="1" dirty="0"/>
              <a:t>clusters</a:t>
            </a:r>
            <a:r>
              <a:rPr lang="en-US" sz="1600" dirty="0"/>
              <a:t>, just like they do with dead ants in nature.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060548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A6BB4D-B7F7-260A-408F-D4DEB4E46E33}"/>
              </a:ext>
            </a:extLst>
          </p:cNvPr>
          <p:cNvSpPr txBox="1"/>
          <p:nvPr/>
        </p:nvSpPr>
        <p:spPr>
          <a:xfrm>
            <a:off x="657921" y="1707665"/>
            <a:ext cx="58989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Thanks a lot for your attention </a:t>
            </a:r>
          </a:p>
        </p:txBody>
      </p:sp>
      <p:pic>
        <p:nvPicPr>
          <p:cNvPr id="4" name="Graphic 3" descr="Ant with solid fill">
            <a:extLst>
              <a:ext uri="{FF2B5EF4-FFF2-40B4-BE49-F238E27FC236}">
                <a16:creationId xmlns:a16="http://schemas.microsoft.com/office/drawing/2014/main" id="{8D4B8E04-383E-EB9C-8A8F-A447FE2DC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9716" y="1734014"/>
            <a:ext cx="3389971" cy="338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86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13420-5D95-65F9-6A7C-421BFC0B2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46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US" sz="3100" dirty="0"/>
              <a:t>What is the simple Idea behind it?</a:t>
            </a:r>
          </a:p>
        </p:txBody>
      </p:sp>
      <p:pic>
        <p:nvPicPr>
          <p:cNvPr id="3074" name="Picture 2" descr="Generated image">
            <a:extLst>
              <a:ext uri="{FF2B5EF4-FFF2-40B4-BE49-F238E27FC236}">
                <a16:creationId xmlns:a16="http://schemas.microsoft.com/office/drawing/2014/main" id="{2E8E1C25-88B9-5984-B15F-04D249823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90" b="2231"/>
          <a:stretch/>
        </p:blipFill>
        <p:spPr bwMode="auto"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2A58D-481F-55C4-64CE-1CCA23AD5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6" y="3752850"/>
            <a:ext cx="5614060" cy="2837521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en-US" sz="2000" dirty="0"/>
              <a:t>Like most of the concepts we have had in this course: </a:t>
            </a:r>
          </a:p>
          <a:p>
            <a:pPr>
              <a:buNone/>
            </a:pPr>
            <a:r>
              <a:rPr lang="en-US" sz="2000" dirty="0"/>
              <a:t>Ants follow </a:t>
            </a:r>
            <a:r>
              <a:rPr lang="en-US" sz="2000" b="1" dirty="0"/>
              <a:t>very simple rules</a:t>
            </a:r>
            <a:r>
              <a:rPr lang="en-US" sz="2000" dirty="0"/>
              <a:t>:</a:t>
            </a:r>
          </a:p>
          <a:p>
            <a:pPr>
              <a:buNone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“If I see a bunch of things similar to what I’m carrying, I’ll drop it.”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“If I’m not carrying anything and I see something unusual, I might pick it up.”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38001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3A15A-53D6-3A6C-C561-07FF0BCAF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mathematically works?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B3E057-1045-CA74-EDC3-5BEB691EE6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den>
                            </m:f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algn="just"/>
                <a:r>
                  <a:rPr lang="en-US" dirty="0"/>
                  <a:t>Imagine: </a:t>
                </a:r>
              </a:p>
              <a:p>
                <a:pPr algn="just"/>
                <a:r>
                  <a:rPr lang="en-US" dirty="0"/>
                  <a:t>𝑓(𝑖) : is the similarity fraction</a:t>
                </a:r>
              </a:p>
              <a:p>
                <a:pPr algn="just"/>
                <a:r>
                  <a:rPr lang="en-US" dirty="0"/>
                  <a:t>k1​: is a constant </a:t>
                </a:r>
              </a:p>
              <a:p>
                <a:pPr algn="just"/>
                <a:endParaRPr lang="en-US" dirty="0"/>
              </a:p>
              <a:p>
                <a:pPr algn="just"/>
                <a:r>
                  <a:rPr lang="en-US" dirty="0"/>
                  <a:t>If 𝑓(𝑖) is small </a:t>
                </a: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:r>
                  <a:rPr lang="en-US" dirty="0"/>
                  <a:t> ?</a:t>
                </a:r>
              </a:p>
              <a:p>
                <a:pPr algn="just"/>
                <a:r>
                  <a:rPr lang="en-US" dirty="0"/>
                  <a:t>If 𝑓(𝑖) is large </a:t>
                </a: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:r>
                  <a:rPr lang="en-US" dirty="0"/>
                  <a:t>  ?</a:t>
                </a:r>
              </a:p>
              <a:p>
                <a:pPr algn="just"/>
                <a:r>
                  <a:rPr lang="en-US" dirty="0"/>
                  <a:t>What if we replace K and 𝑓(𝑖) in the formula? </a:t>
                </a:r>
              </a:p>
              <a:p>
                <a:pPr algn="just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B3E057-1045-CA74-EDC3-5BEB691EE6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81" b="-3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0082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296FA-AA5C-56BE-051E-6A1406B80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CEEB9-44FF-A9CC-0153-7E5E5E733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mathematically works?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B7A561-8790-5132-E803-F6C5BD1F9A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den>
                            </m:f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algn="just"/>
                <a:r>
                  <a:rPr lang="en-US" dirty="0"/>
                  <a:t>Imagine: </a:t>
                </a:r>
              </a:p>
              <a:p>
                <a:pPr algn="just"/>
                <a:r>
                  <a:rPr lang="en-US" dirty="0"/>
                  <a:t>𝑓(𝑖) : is the similarity fraction</a:t>
                </a:r>
              </a:p>
              <a:p>
                <a:pPr algn="just"/>
                <a:r>
                  <a:rPr lang="en-US" dirty="0"/>
                  <a:t>k1​: is a constant </a:t>
                </a:r>
              </a:p>
              <a:p>
                <a:pPr algn="just"/>
                <a:endParaRPr lang="en-US" dirty="0"/>
              </a:p>
              <a:p>
                <a:pPr algn="just"/>
                <a:r>
                  <a:rPr lang="en-US" dirty="0"/>
                  <a:t>If 𝑓(𝑖) is small </a:t>
                </a: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:r>
                  <a:rPr lang="en-US" dirty="0"/>
                  <a:t> (neighborhood is dissimilar), then 𝑃𝑝​  is high </a:t>
                </a: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:r>
                  <a:rPr lang="en-US" dirty="0"/>
                  <a:t>pick it up!</a:t>
                </a:r>
              </a:p>
              <a:p>
                <a:pPr algn="just"/>
                <a:r>
                  <a:rPr lang="en-US" dirty="0"/>
                  <a:t>If 𝑓(𝑖) is large (many similar items nearby), then 𝑃𝑝 is low → don’t pick up!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B7A561-8790-5132-E803-F6C5BD1F9A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81" r="-1704" b="-2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8707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1437E-1914-C6C1-64EF-B53A55E9F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FED3A-5C2A-0D8A-EEFA-84FC091BF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mathematically works?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24DA02-4792-B8FB-1C8F-698526265C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den>
                            </m:f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algn="just"/>
                <a:r>
                  <a:rPr lang="en-US" dirty="0"/>
                  <a:t>Imagine: </a:t>
                </a:r>
              </a:p>
              <a:p>
                <a:pPr algn="just"/>
                <a:r>
                  <a:rPr lang="en-US" dirty="0"/>
                  <a:t>𝑓(𝑖) : is the similarity fraction</a:t>
                </a:r>
              </a:p>
              <a:p>
                <a:pPr algn="just"/>
                <a:r>
                  <a:rPr lang="en-US" dirty="0"/>
                  <a:t>k2​: is a constant </a:t>
                </a:r>
              </a:p>
              <a:p>
                <a:pPr algn="just"/>
                <a:endParaRPr lang="en-US" dirty="0"/>
              </a:p>
              <a:p>
                <a:pPr algn="just"/>
                <a:r>
                  <a:rPr lang="en-US" dirty="0"/>
                  <a:t>If 𝑓(𝑖) is small </a:t>
                </a: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:r>
                  <a:rPr lang="en-US" dirty="0"/>
                  <a:t> (neighborhood is dissimilar) </a:t>
                </a: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:r>
                  <a:rPr lang="en-US" dirty="0"/>
                  <a:t>not enough similar items → low chance of dropping </a:t>
                </a:r>
              </a:p>
              <a:p>
                <a:pPr algn="just"/>
                <a:r>
                  <a:rPr lang="en-US" dirty="0"/>
                  <a:t>If 𝑓(𝑖) is large (many similar items nearby) </a:t>
                </a: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:r>
                  <a:rPr lang="en-US" dirty="0"/>
                  <a:t>lots of similar items → high chance of dropping</a:t>
                </a:r>
              </a:p>
              <a:p>
                <a:pPr algn="just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24DA02-4792-B8FB-1C8F-698526265C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59" r="-1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7484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176FD-B172-7DDE-377F-180042221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discussed in a glance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3DB5EFCC-D097-9656-5D4B-E86241CC86D9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489507966"/>
                  </p:ext>
                </p:extLst>
              </p:nvPr>
            </p:nvGraphicFramePr>
            <p:xfrm>
              <a:off x="457200" y="2011680"/>
              <a:ext cx="8229600" cy="3246120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2057400">
                      <a:extLst>
                        <a:ext uri="{9D8B030D-6E8A-4147-A177-3AD203B41FA5}">
                          <a16:colId xmlns:a16="http://schemas.microsoft.com/office/drawing/2014/main" val="1610388738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25050998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2307329664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444456107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Situation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Perceived Similarity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700" b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kumimoji="0" lang="en-US" sz="2700" b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700" b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</a:rPr>
                                    <m:t>𝑖</m:t>
                                  </m:r>
                                </m:e>
                              </m:d>
                            </m:oMath>
                          </a14:m>
                          <a:endParaRPr lang="en-US" sz="2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Pickup Prob.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800" smtClean="0"/>
                                  </m:ctrlPr>
                                </m:sSubPr>
                                <m:e>
                                  <m:r>
                                    <a:rPr lang="en-US" sz="2800"/>
                                    <m:t>𝑃</m:t>
                                  </m:r>
                                </m:e>
                                <m:sub>
                                  <m:r>
                                    <a:rPr lang="en-US" sz="2800" b="0" smtClean="0"/>
                                    <m:t>𝑝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/>
                                  </m:ctrlPr>
                                </m:dPr>
                                <m:e>
                                  <m:r>
                                    <a:rPr lang="en-US" sz="2800"/>
                                    <m:t>𝑓</m:t>
                                  </m:r>
                                </m:e>
                              </m:d>
                            </m:oMath>
                          </a14:m>
                          <a:endParaRPr lang="en-US" sz="2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Drop Prob.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800" smtClean="0"/>
                                  </m:ctrlPr>
                                </m:sSubPr>
                                <m:e>
                                  <m:r>
                                    <a:rPr lang="en-US" sz="2800"/>
                                    <m:t>𝑃</m:t>
                                  </m:r>
                                </m:e>
                                <m:sub>
                                  <m:r>
                                    <a:rPr lang="en-US" sz="2800" b="0" smtClean="0"/>
                                    <m:t>𝑑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/>
                                  </m:ctrlPr>
                                </m:dPr>
                                <m:e>
                                  <m:r>
                                    <a:rPr lang="en-US" sz="2800"/>
                                    <m:t>𝑓</m:t>
                                  </m:r>
                                </m:e>
                              </m:d>
                            </m:oMath>
                          </a14:m>
                          <a:endParaRPr lang="en-US" sz="28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3366814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/>
                            <a:t>Surrounded by </a:t>
                          </a:r>
                          <a:r>
                            <a:rPr lang="en-US" sz="2800" b="1"/>
                            <a:t>dissimilar</a:t>
                          </a:r>
                          <a:endParaRPr lang="en-US" sz="2800"/>
                        </a:p>
                      </a:txBody>
                      <a:tcPr anchor="ctr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Low</a:t>
                          </a:r>
                        </a:p>
                      </a:txBody>
                      <a:tcPr anchor="ctr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/>
                            <a:t>High</a:t>
                          </a:r>
                        </a:p>
                      </a:txBody>
                      <a:tcPr anchor="ctr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Low</a:t>
                          </a:r>
                        </a:p>
                      </a:txBody>
                      <a:tcPr anchor="ctr"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9804734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/>
                            <a:t>Surrounded by </a:t>
                          </a:r>
                          <a:r>
                            <a:rPr lang="en-US" sz="2800" b="1"/>
                            <a:t>similar</a:t>
                          </a:r>
                          <a:endParaRPr lang="en-US" sz="2800"/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/>
                            <a:t>High</a:t>
                          </a: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Low</a:t>
                          </a: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High</a:t>
                          </a: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632433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3DB5EFCC-D097-9656-5D4B-E86241CC86D9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489507966"/>
                  </p:ext>
                </p:extLst>
              </p:nvPr>
            </p:nvGraphicFramePr>
            <p:xfrm>
              <a:off x="457200" y="2011680"/>
              <a:ext cx="8229600" cy="3246120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2057400">
                      <a:extLst>
                        <a:ext uri="{9D8B030D-6E8A-4147-A177-3AD203B41FA5}">
                          <a16:colId xmlns:a16="http://schemas.microsoft.com/office/drawing/2014/main" val="1610388738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25050998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2307329664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444456107"/>
                        </a:ext>
                      </a:extLst>
                    </a:gridCol>
                  </a:tblGrid>
                  <a:tr h="13563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Situation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890" t="-4036" r="-201187" b="-1515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00296" t="-4036" r="-100592" b="-1515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01187" t="-4036" r="-890" b="-1515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33668142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/>
                            <a:t>Surrounded by </a:t>
                          </a:r>
                          <a:r>
                            <a:rPr lang="en-US" sz="2800" b="1"/>
                            <a:t>dissimilar</a:t>
                          </a:r>
                          <a:endParaRPr lang="en-US" sz="2800"/>
                        </a:p>
                      </a:txBody>
                      <a:tcPr anchor="ctr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Low</a:t>
                          </a:r>
                        </a:p>
                      </a:txBody>
                      <a:tcPr anchor="ctr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/>
                            <a:t>High</a:t>
                          </a:r>
                        </a:p>
                      </a:txBody>
                      <a:tcPr anchor="ctr"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Low</a:t>
                          </a:r>
                        </a:p>
                      </a:txBody>
                      <a:tcPr anchor="ctr"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98047342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/>
                            <a:t>Surrounded by </a:t>
                          </a:r>
                          <a:r>
                            <a:rPr lang="en-US" sz="2800" b="1"/>
                            <a:t>similar</a:t>
                          </a:r>
                          <a:endParaRPr lang="en-US" sz="2800"/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/>
                            <a:t>High</a:t>
                          </a: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Low</a:t>
                          </a: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High</a:t>
                          </a:r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63243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08710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959D3-F82D-0B6B-2A2C-AEFFB34D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Similarity is what we are looking for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5A457B-BE41-F5C4-6C30-0AC2DAC687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651" y="2709439"/>
            <a:ext cx="3280733" cy="328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88A4716-9622-2ED2-4A61-DA46E35DF101}"/>
                  </a:ext>
                </a:extLst>
              </p:cNvPr>
              <p:cNvSpPr txBox="1"/>
              <p:nvPr/>
            </p:nvSpPr>
            <p:spPr>
              <a:xfrm>
                <a:off x="2309018" y="5394301"/>
                <a:ext cx="4572000" cy="910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limLoc m:val="subSup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88A4716-9622-2ED2-4A61-DA46E35DF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018" y="5394301"/>
                <a:ext cx="4572000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D6E22D5-499F-7ED7-A359-EAC46816F5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736032"/>
              </p:ext>
            </p:extLst>
          </p:nvPr>
        </p:nvGraphicFramePr>
        <p:xfrm>
          <a:off x="435902" y="1884119"/>
          <a:ext cx="3779450" cy="58706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55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5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5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58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7068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X</a:t>
                      </a:r>
                      <a:r>
                        <a:rPr lang="en-US" i="1" baseline="-25000" dirty="0"/>
                        <a:t>i,1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/>
                        <a:t>X</a:t>
                      </a:r>
                      <a:r>
                        <a:rPr lang="en-US" i="1" baseline="-25000" dirty="0"/>
                        <a:t>i,2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/>
                        <a:t>X</a:t>
                      </a:r>
                      <a:r>
                        <a:rPr lang="en-US" i="1" baseline="-25000" dirty="0"/>
                        <a:t>i,3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err="1"/>
                        <a:t>X</a:t>
                      </a:r>
                      <a:r>
                        <a:rPr lang="en-US" i="1" baseline="-25000" dirty="0" err="1"/>
                        <a:t>i,n</a:t>
                      </a:r>
                      <a:endParaRPr lang="en-US" i="1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4A6BA98-CD69-0DF6-945B-C1C8012CEA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666049"/>
              </p:ext>
            </p:extLst>
          </p:nvPr>
        </p:nvGraphicFramePr>
        <p:xfrm>
          <a:off x="5103602" y="1865241"/>
          <a:ext cx="3779450" cy="62846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55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5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5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58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8467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X</a:t>
                      </a:r>
                      <a:r>
                        <a:rPr lang="en-US" i="1" baseline="-25000" dirty="0"/>
                        <a:t>j,1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/>
                        <a:t>X</a:t>
                      </a:r>
                      <a:r>
                        <a:rPr lang="en-US" i="1" baseline="-25000" dirty="0"/>
                        <a:t>j,2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/>
                        <a:t>X</a:t>
                      </a:r>
                      <a:r>
                        <a:rPr lang="en-US" i="1" baseline="-25000" dirty="0"/>
                        <a:t>j,3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err="1"/>
                        <a:t>X</a:t>
                      </a:r>
                      <a:r>
                        <a:rPr lang="en-US" i="1" baseline="-25000" dirty="0" err="1"/>
                        <a:t>j,n</a:t>
                      </a:r>
                      <a:endParaRPr lang="en-US" i="1" baseline="-25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BA88478-F0F1-5F70-29CA-7BD11C14BA0E}"/>
              </a:ext>
            </a:extLst>
          </p:cNvPr>
          <p:cNvSpPr txBox="1"/>
          <p:nvPr/>
        </p:nvSpPr>
        <p:spPr>
          <a:xfrm>
            <a:off x="419293" y="1459223"/>
            <a:ext cx="1906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Vector </a:t>
            </a:r>
            <a:r>
              <a:rPr lang="en-US" i="1" dirty="0"/>
              <a:t>X</a:t>
            </a:r>
            <a:r>
              <a:rPr lang="en-US" i="1" baseline="-25000" dirty="0"/>
              <a:t>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B5C031-DED7-DD98-C08D-562B53E7B94C}"/>
              </a:ext>
            </a:extLst>
          </p:cNvPr>
          <p:cNvSpPr txBox="1"/>
          <p:nvPr/>
        </p:nvSpPr>
        <p:spPr>
          <a:xfrm>
            <a:off x="5132522" y="1425345"/>
            <a:ext cx="1906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Vector </a:t>
            </a:r>
            <a:r>
              <a:rPr lang="en-US" i="1" dirty="0"/>
              <a:t>X</a:t>
            </a:r>
            <a:r>
              <a:rPr lang="en-US" i="1" baseline="-25000" dirty="0"/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3459502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12114</TotalTime>
  <Words>1524</Words>
  <Application>Microsoft Office PowerPoint</Application>
  <PresentationFormat>On-screen Show (4:3)</PresentationFormat>
  <Paragraphs>220</Paragraphs>
  <Slides>30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Aptos</vt:lpstr>
      <vt:lpstr>Arial</vt:lpstr>
      <vt:lpstr>Calibri</vt:lpstr>
      <vt:lpstr>Cambria Math</vt:lpstr>
      <vt:lpstr>Wingdings</vt:lpstr>
      <vt:lpstr>Office Theme</vt:lpstr>
      <vt:lpstr>Equation</vt:lpstr>
      <vt:lpstr>Ant Clustering Algorithm </vt:lpstr>
      <vt:lpstr>How can Ants inspire us to look at things in a simpler way? </vt:lpstr>
      <vt:lpstr>🐜 What is the Ant Clustering Algorithm?</vt:lpstr>
      <vt:lpstr>What is the simple Idea behind it?</vt:lpstr>
      <vt:lpstr>How it mathematically works?</vt:lpstr>
      <vt:lpstr>How it mathematically works?</vt:lpstr>
      <vt:lpstr>How it mathematically works?</vt:lpstr>
      <vt:lpstr>What we discussed in a glance</vt:lpstr>
      <vt:lpstr>Similarity is what we are looking for</vt:lpstr>
      <vt:lpstr>Projecting Attribute Vectors into 2D Space</vt:lpstr>
      <vt:lpstr>PowerPoint Presentation</vt:lpstr>
      <vt:lpstr>SOM Kohonen map</vt:lpstr>
      <vt:lpstr>But what ants do is simpler…</vt:lpstr>
      <vt:lpstr>Dimensionality Reduction</vt:lpstr>
      <vt:lpstr>Applications of ACA</vt:lpstr>
      <vt:lpstr>EDA (Exploratory Data Analysis)</vt:lpstr>
      <vt:lpstr>EDA (Exploratory Data Analysis)</vt:lpstr>
      <vt:lpstr>How to Implement the Algorithm?</vt:lpstr>
      <vt:lpstr>Some mathematical definitions</vt:lpstr>
      <vt:lpstr>About the previous slide</vt:lpstr>
      <vt:lpstr>Example: f(xi) for a single data item</vt:lpstr>
      <vt:lpstr>Updated pickup and drop possibilities </vt:lpstr>
      <vt:lpstr>Too Many Clusters ! </vt:lpstr>
      <vt:lpstr>Improvements to ACA</vt:lpstr>
      <vt:lpstr>Cluster analysis: Problem</vt:lpstr>
      <vt:lpstr>Grooming an ant colony</vt:lpstr>
      <vt:lpstr>PowerPoint Presentation</vt:lpstr>
      <vt:lpstr>Question 3</vt:lpstr>
      <vt:lpstr>Ant Clustering Algorithm summarized</vt:lpstr>
      <vt:lpstr>PowerPoint Presentation</vt:lpstr>
    </vt:vector>
  </TitlesOfParts>
  <Company>Indiana University Bloomington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Session 5</dc:title>
  <dc:creator>Santosh Manicka</dc:creator>
  <cp:lastModifiedBy>emad abed</cp:lastModifiedBy>
  <cp:revision>214</cp:revision>
  <dcterms:created xsi:type="dcterms:W3CDTF">2012-11-12T17:54:14Z</dcterms:created>
  <dcterms:modified xsi:type="dcterms:W3CDTF">2025-04-27T00:11:53Z</dcterms:modified>
</cp:coreProperties>
</file>